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6" r:id="rId26"/>
    <p:sldId id="301" r:id="rId27"/>
    <p:sldId id="283" r:id="rId28"/>
    <p:sldId id="284" r:id="rId29"/>
    <p:sldId id="297" r:id="rId30"/>
    <p:sldId id="279" r:id="rId3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9" autoAdjust="0"/>
    <p:restoredTop sz="89457" autoAdjust="0"/>
  </p:normalViewPr>
  <p:slideViewPr>
    <p:cSldViewPr>
      <p:cViewPr>
        <p:scale>
          <a:sx n="68" d="100"/>
          <a:sy n="68" d="100"/>
        </p:scale>
        <p:origin x="-138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19%20-%202020\THM%20348%20Perf.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19%20-%202020\THM%20348%20Perf.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19%20-%202020\THM%20348%20Perf.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19%20-%202020\THM%20348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26584439816094835"/>
          <c:y val="3.44698982576233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1"/>
          <c:y val="0.14493385370162262"/>
          <c:w val="0.87022965636156391"/>
          <c:h val="0.681455305607947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772416"/>
        <c:axId val="177782784"/>
      </c:barChart>
      <c:catAx>
        <c:axId val="177772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Interval</a:t>
                </a:r>
              </a:p>
            </c:rich>
          </c:tx>
          <c:layout>
            <c:manualLayout>
              <c:xMode val="edge"/>
              <c:yMode val="edge"/>
              <c:x val="0.46375936836226545"/>
              <c:y val="0.903334870422697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778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782784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4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7772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 THM 348 Letter Grade Distribution</a:t>
            </a:r>
          </a:p>
        </c:rich>
      </c:tx>
      <c:layout>
        <c:manualLayout>
          <c:xMode val="edge"/>
          <c:yMode val="edge"/>
          <c:x val="0.20931366422249378"/>
          <c:y val="3.921392808445290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881977204281653"/>
          <c:y val="0.15619333929848606"/>
          <c:w val="0.81545850052089397"/>
          <c:h val="0.674873940757405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5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18624"/>
        <c:axId val="20221312"/>
        <c:axId val="0"/>
      </c:bar3DChart>
      <c:catAx>
        <c:axId val="2021862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3227835796022657"/>
              <c:y val="0.890188622764244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022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221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3.1670555123504793E-2"/>
              <c:y val="0.412250732814792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021862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5729104812109"/>
          <c:y val="0.11880496419429053"/>
          <c:w val="0.80901463534703044"/>
          <c:h val="0.59170858664489301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Midterm!$B$4:$B$18</c:f>
              <c:strCache>
                <c:ptCount val="15"/>
                <c:pt idx="0">
                  <c:v>Abuova</c:v>
                </c:pt>
                <c:pt idx="1">
                  <c:v>Arslan</c:v>
                </c:pt>
                <c:pt idx="2">
                  <c:v>Balcıoğlu</c:v>
                </c:pt>
                <c:pt idx="3">
                  <c:v>Bermede</c:v>
                </c:pt>
                <c:pt idx="4">
                  <c:v>Bhatia</c:v>
                </c:pt>
                <c:pt idx="5">
                  <c:v>Gültekin</c:v>
                </c:pt>
                <c:pt idx="6">
                  <c:v>Hamza</c:v>
                </c:pt>
                <c:pt idx="7">
                  <c:v>İnaç</c:v>
                </c:pt>
                <c:pt idx="8">
                  <c:v>Kuluhan</c:v>
                </c:pt>
                <c:pt idx="9">
                  <c:v>Mirzayev</c:v>
                </c:pt>
                <c:pt idx="10">
                  <c:v>Özgüney</c:v>
                </c:pt>
                <c:pt idx="11">
                  <c:v>Selenay</c:v>
                </c:pt>
                <c:pt idx="12">
                  <c:v>Shirmammadli</c:v>
                </c:pt>
                <c:pt idx="13">
                  <c:v>Tanyeri</c:v>
                </c:pt>
                <c:pt idx="14">
                  <c:v>Topcu</c:v>
                </c:pt>
              </c:strCache>
            </c:strRef>
          </c:cat>
          <c:val>
            <c:numRef>
              <c:f>Midterm!$E$4:$E$18</c:f>
              <c:numCache>
                <c:formatCode>0.00</c:formatCode>
                <c:ptCount val="15"/>
                <c:pt idx="0">
                  <c:v>47.5</c:v>
                </c:pt>
                <c:pt idx="1">
                  <c:v>72.5</c:v>
                </c:pt>
                <c:pt idx="2">
                  <c:v>0</c:v>
                </c:pt>
                <c:pt idx="3">
                  <c:v>50</c:v>
                </c:pt>
                <c:pt idx="4">
                  <c:v>0</c:v>
                </c:pt>
                <c:pt idx="5">
                  <c:v>70</c:v>
                </c:pt>
                <c:pt idx="6">
                  <c:v>52.5</c:v>
                </c:pt>
                <c:pt idx="7">
                  <c:v>32.5</c:v>
                </c:pt>
                <c:pt idx="8">
                  <c:v>32.5</c:v>
                </c:pt>
                <c:pt idx="9">
                  <c:v>0</c:v>
                </c:pt>
                <c:pt idx="10">
                  <c:v>42.5</c:v>
                </c:pt>
                <c:pt idx="11">
                  <c:v>75</c:v>
                </c:pt>
                <c:pt idx="12">
                  <c:v>65</c:v>
                </c:pt>
                <c:pt idx="13">
                  <c:v>75</c:v>
                </c:pt>
                <c:pt idx="14">
                  <c:v>50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Midterm!$B$4:$B$18</c:f>
              <c:strCache>
                <c:ptCount val="15"/>
                <c:pt idx="0">
                  <c:v>Abuova</c:v>
                </c:pt>
                <c:pt idx="1">
                  <c:v>Arslan</c:v>
                </c:pt>
                <c:pt idx="2">
                  <c:v>Balcıoğlu</c:v>
                </c:pt>
                <c:pt idx="3">
                  <c:v>Bermede</c:v>
                </c:pt>
                <c:pt idx="4">
                  <c:v>Bhatia</c:v>
                </c:pt>
                <c:pt idx="5">
                  <c:v>Gültekin</c:v>
                </c:pt>
                <c:pt idx="6">
                  <c:v>Hamza</c:v>
                </c:pt>
                <c:pt idx="7">
                  <c:v>İnaç</c:v>
                </c:pt>
                <c:pt idx="8">
                  <c:v>Kuluhan</c:v>
                </c:pt>
                <c:pt idx="9">
                  <c:v>Mirzayev</c:v>
                </c:pt>
                <c:pt idx="10">
                  <c:v>Özgüney</c:v>
                </c:pt>
                <c:pt idx="11">
                  <c:v>Selenay</c:v>
                </c:pt>
                <c:pt idx="12">
                  <c:v>Shirmammadli</c:v>
                </c:pt>
                <c:pt idx="13">
                  <c:v>Tanyeri</c:v>
                </c:pt>
                <c:pt idx="14">
                  <c:v>Topcu</c:v>
                </c:pt>
              </c:strCache>
            </c:strRef>
          </c:cat>
          <c:val>
            <c:numRef>
              <c:f>Midterm!$I$4:$I$18</c:f>
              <c:numCache>
                <c:formatCode>0.00</c:formatCode>
                <c:ptCount val="15"/>
                <c:pt idx="0">
                  <c:v>93.333333333333329</c:v>
                </c:pt>
                <c:pt idx="1">
                  <c:v>93.333333333333329</c:v>
                </c:pt>
                <c:pt idx="2">
                  <c:v>86.153846153846175</c:v>
                </c:pt>
                <c:pt idx="3">
                  <c:v>86.666666666666686</c:v>
                </c:pt>
                <c:pt idx="4">
                  <c:v>93.333333333333329</c:v>
                </c:pt>
                <c:pt idx="5">
                  <c:v>86.666666666666686</c:v>
                </c:pt>
                <c:pt idx="6">
                  <c:v>80</c:v>
                </c:pt>
                <c:pt idx="7">
                  <c:v>86.666666666666686</c:v>
                </c:pt>
                <c:pt idx="8">
                  <c:v>86.666666666666686</c:v>
                </c:pt>
                <c:pt idx="9">
                  <c:v>90</c:v>
                </c:pt>
                <c:pt idx="10">
                  <c:v>80</c:v>
                </c:pt>
                <c:pt idx="11">
                  <c:v>80</c:v>
                </c:pt>
                <c:pt idx="12">
                  <c:v>83.333333333333343</c:v>
                </c:pt>
                <c:pt idx="13">
                  <c:v>80</c:v>
                </c:pt>
                <c:pt idx="1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781120"/>
        <c:axId val="19783680"/>
      </c:lineChart>
      <c:catAx>
        <c:axId val="19781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570023008573258"/>
              <c:y val="0.921360232390800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783680"/>
        <c:crosses val="autoZero"/>
        <c:auto val="1"/>
        <c:lblAlgn val="ctr"/>
        <c:lblOffset val="100"/>
        <c:noMultiLvlLbl val="0"/>
      </c:catAx>
      <c:valAx>
        <c:axId val="1978368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267306506173642E-2"/>
              <c:y val="0.274472134543261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781120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1629141302307402"/>
          <c:y val="0.31240549704559317"/>
          <c:w val="0.22364684575277075"/>
          <c:h val="9.6208671558469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398055404312285"/>
          <c:y val="0.11672370215910702"/>
          <c:w val="0.82432622270620071"/>
          <c:h val="0.66188774597938216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Work'!$J$6:$J$9</c:f>
              <c:numCache>
                <c:formatCode>0.00%</c:formatCode>
                <c:ptCount val="4"/>
                <c:pt idx="0">
                  <c:v>0.52</c:v>
                </c:pt>
                <c:pt idx="1">
                  <c:v>0.80999999999999994</c:v>
                </c:pt>
                <c:pt idx="2">
                  <c:v>0.55000000000000004</c:v>
                </c:pt>
                <c:pt idx="3">
                  <c:v>0.71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Work'!$K$6:$K$9</c:f>
              <c:numCache>
                <c:formatCode>0.00%</c:formatCode>
                <c:ptCount val="4"/>
                <c:pt idx="0">
                  <c:v>0.64133333333333331</c:v>
                </c:pt>
                <c:pt idx="1">
                  <c:v>0.67399999999999993</c:v>
                </c:pt>
                <c:pt idx="2">
                  <c:v>0.48355555555555557</c:v>
                </c:pt>
                <c:pt idx="3">
                  <c:v>0.37533333333333335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Work'!$L$6:$L$9</c:f>
              <c:numCache>
                <c:formatCode>0.00%</c:formatCode>
                <c:ptCount val="4"/>
                <c:pt idx="0">
                  <c:v>0.6</c:v>
                </c:pt>
                <c:pt idx="1">
                  <c:v>0.65</c:v>
                </c:pt>
                <c:pt idx="2">
                  <c:v>0</c:v>
                </c:pt>
                <c:pt idx="3">
                  <c:v>0.45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Work'!$M$6:$M$9</c:f>
              <c:numCache>
                <c:formatCode>0.00%</c:formatCode>
                <c:ptCount val="4"/>
                <c:pt idx="0">
                  <c:v>0.125</c:v>
                </c:pt>
                <c:pt idx="1">
                  <c:v>1</c:v>
                </c:pt>
                <c:pt idx="2">
                  <c:v>0.375</c:v>
                </c:pt>
                <c:pt idx="3">
                  <c:v>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497216"/>
        <c:axId val="47499904"/>
      </c:lineChart>
      <c:catAx>
        <c:axId val="47497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5309178227212585"/>
              <c:y val="0.8596950901376639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499904"/>
        <c:crosses val="autoZero"/>
        <c:auto val="1"/>
        <c:lblAlgn val="ctr"/>
        <c:lblOffset val="100"/>
        <c:noMultiLvlLbl val="0"/>
      </c:catAx>
      <c:valAx>
        <c:axId val="4749990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497216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27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1/04/2020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02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04/2020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906592"/>
              </p:ext>
            </p:extLst>
          </p:nvPr>
        </p:nvGraphicFramePr>
        <p:xfrm>
          <a:off x="251521" y="332656"/>
          <a:ext cx="8640960" cy="5904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Worksheet" r:id="rId3" imgW="8296303" imgH="4333857" progId="Excel.Sheet.8">
                  <p:embed/>
                </p:oleObj>
              </mc:Choice>
              <mc:Fallback>
                <p:oleObj name="Worksheet" r:id="rId3" imgW="8296303" imgH="433385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1" y="332656"/>
                        <a:ext cx="8640960" cy="5904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80124388"/>
              </p:ext>
            </p:extLst>
          </p:nvPr>
        </p:nvGraphicFramePr>
        <p:xfrm>
          <a:off x="400050" y="2501900"/>
          <a:ext cx="8343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6" name="Worksheet" r:id="rId3" imgW="4048285" imgH="628660" progId="Excel.Sheet.8">
                  <p:embed/>
                </p:oleObj>
              </mc:Choice>
              <mc:Fallback>
                <p:oleObj name="Worksheet" r:id="rId3" imgW="4048285" imgH="62866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501900"/>
                        <a:ext cx="8343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3691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07264"/>
              </p:ext>
            </p:extLst>
          </p:nvPr>
        </p:nvGraphicFramePr>
        <p:xfrm>
          <a:off x="250825" y="266700"/>
          <a:ext cx="864165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4" name="Worksheet" r:id="rId4" imgW="6000637" imgH="3724363" progId="Excel.Sheet.8">
                  <p:embed/>
                </p:oleObj>
              </mc:Choice>
              <mc:Fallback>
                <p:oleObj name="Worksheet" r:id="rId4" imgW="6000637" imgH="372436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165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944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041196"/>
              </p:ext>
            </p:extLst>
          </p:nvPr>
        </p:nvGraphicFramePr>
        <p:xfrm>
          <a:off x="251519" y="260648"/>
          <a:ext cx="871296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644144"/>
              </p:ext>
            </p:extLst>
          </p:nvPr>
        </p:nvGraphicFramePr>
        <p:xfrm>
          <a:off x="323528" y="332656"/>
          <a:ext cx="8640960" cy="583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69235"/>
              </p:ext>
            </p:extLst>
          </p:nvPr>
        </p:nvGraphicFramePr>
        <p:xfrm>
          <a:off x="323528" y="188639"/>
          <a:ext cx="8352928" cy="597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AE5-0EB2-4A35-AFA9-AC791858CBE6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896485"/>
              </p:ext>
            </p:extLst>
          </p:nvPr>
        </p:nvGraphicFramePr>
        <p:xfrm>
          <a:off x="250825" y="260350"/>
          <a:ext cx="8713788" cy="604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9" name="Worksheet" r:id="rId3" imgW="6267375" imgH="4495813" progId="Excel.Sheet.12">
                  <p:embed/>
                </p:oleObj>
              </mc:Choice>
              <mc:Fallback>
                <p:oleObj name="Worksheet" r:id="rId3" imgW="6267375" imgH="44958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260350"/>
                        <a:ext cx="8713788" cy="6048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789557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1" name="Worksheet" r:id="rId4" imgW="4610156" imgH="1162127" progId="Excel.Sheet.8">
                  <p:embed/>
                </p:oleObj>
              </mc:Choice>
              <mc:Fallback>
                <p:oleObj name="Worksheet" r:id="rId4" imgW="4610156" imgH="116212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047858"/>
              </p:ext>
            </p:extLst>
          </p:nvPr>
        </p:nvGraphicFramePr>
        <p:xfrm>
          <a:off x="251520" y="476672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965820"/>
              </p:ext>
            </p:extLst>
          </p:nvPr>
        </p:nvGraphicFramePr>
        <p:xfrm>
          <a:off x="255588" y="692151"/>
          <a:ext cx="8650287" cy="5257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3" name="Worksheet" r:id="rId3" imgW="5676787" imgH="4629020" progId="Excel.Sheet.8">
                  <p:embed/>
                </p:oleObj>
              </mc:Choice>
              <mc:Fallback>
                <p:oleObj name="Worksheet" r:id="rId3" imgW="5676787" imgH="462902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92151"/>
                        <a:ext cx="8650287" cy="5257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2404</TotalTime>
  <Words>925</Words>
  <Application>Microsoft Office PowerPoint</Application>
  <PresentationFormat>On-screen Show (4:3)</PresentationFormat>
  <Paragraphs>281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Balloons</vt:lpstr>
      <vt:lpstr>Microsoft Excel 97-2003 Worksheet</vt:lpstr>
      <vt:lpstr>Microsoft Excel 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167</cp:revision>
  <dcterms:created xsi:type="dcterms:W3CDTF">2009-11-08T07:48:00Z</dcterms:created>
  <dcterms:modified xsi:type="dcterms:W3CDTF">2020-04-01T09:56:18Z</dcterms:modified>
</cp:coreProperties>
</file>